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4" r:id="rId1"/>
  </p:sldMasterIdLst>
  <p:notesMasterIdLst>
    <p:notesMasterId r:id="rId21"/>
  </p:notesMasterIdLst>
  <p:handoutMasterIdLst>
    <p:handoutMasterId r:id="rId22"/>
  </p:handoutMasterIdLst>
  <p:sldIdLst>
    <p:sldId id="614" r:id="rId2"/>
    <p:sldId id="612" r:id="rId3"/>
    <p:sldId id="553" r:id="rId4"/>
    <p:sldId id="594" r:id="rId5"/>
    <p:sldId id="598" r:id="rId6"/>
    <p:sldId id="606" r:id="rId7"/>
    <p:sldId id="607" r:id="rId8"/>
    <p:sldId id="595" r:id="rId9"/>
    <p:sldId id="610" r:id="rId10"/>
    <p:sldId id="608" r:id="rId11"/>
    <p:sldId id="609" r:id="rId12"/>
    <p:sldId id="596" r:id="rId13"/>
    <p:sldId id="604" r:id="rId14"/>
    <p:sldId id="597" r:id="rId15"/>
    <p:sldId id="611" r:id="rId16"/>
    <p:sldId id="589" r:id="rId17"/>
    <p:sldId id="591" r:id="rId18"/>
    <p:sldId id="593" r:id="rId19"/>
    <p:sldId id="615" r:id="rId20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17">
          <p15:clr>
            <a:srgbClr val="A4A3A4"/>
          </p15:clr>
        </p15:guide>
        <p15:guide id="6" pos="6023">
          <p15:clr>
            <a:srgbClr val="A4A3A4"/>
          </p15:clr>
        </p15:guide>
        <p15:guide id="7" pos="3120">
          <p15:clr>
            <a:srgbClr val="A4A3A4"/>
          </p15:clr>
        </p15:guide>
        <p15:guide id="8" orient="horz" pos="935" userDrawn="1">
          <p15:clr>
            <a:srgbClr val="A4A3A4"/>
          </p15:clr>
        </p15:guide>
        <p15:guide id="9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545454"/>
    <a:srgbClr val="EBEBEB"/>
    <a:srgbClr val="385D8A"/>
    <a:srgbClr val="254061"/>
    <a:srgbClr val="4E4C4D"/>
    <a:srgbClr val="7F7F7F"/>
    <a:srgbClr val="748BA0"/>
    <a:srgbClr val="7D9FC5"/>
    <a:srgbClr val="8CA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6400" autoAdjust="0"/>
  </p:normalViewPr>
  <p:slideViewPr>
    <p:cSldViewPr>
      <p:cViewPr varScale="1">
        <p:scale>
          <a:sx n="68" d="100"/>
          <a:sy n="68" d="100"/>
        </p:scale>
        <p:origin x="1172" y="68"/>
      </p:cViewPr>
      <p:guideLst>
        <p:guide pos="217"/>
        <p:guide pos="6023"/>
        <p:guide pos="3120"/>
        <p:guide orient="horz" pos="935"/>
        <p:guide orient="horz" pos="4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1908" y="32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E5B85-A8A3-44C4-B6E5-2F6C47AD529E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5E065-0426-430C-A10F-EDD5FCC80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6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349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321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198" y="4721225"/>
            <a:ext cx="5444806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349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91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7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38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37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1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2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906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3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2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98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0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0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9304" y="6260817"/>
            <a:ext cx="2024777" cy="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0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24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364601" y="1340769"/>
            <a:ext cx="6318702" cy="2161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52474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61312" y="160932"/>
            <a:ext cx="2024777" cy="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9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84514" y="2132856"/>
            <a:ext cx="4211318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52474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61312" y="160932"/>
            <a:ext cx="2024777" cy="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3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1266" y="811359"/>
            <a:ext cx="9906000" cy="25200"/>
            <a:chOff x="-1266" y="1243560"/>
            <a:chExt cx="9906000" cy="25200"/>
          </a:xfrm>
        </p:grpSpPr>
        <p:sp>
          <p:nvSpPr>
            <p:cNvPr id="34" name="직사각형 33"/>
            <p:cNvSpPr/>
            <p:nvPr userDrawn="1"/>
          </p:nvSpPr>
          <p:spPr>
            <a:xfrm>
              <a:off x="-1266" y="1243560"/>
              <a:ext cx="9906000" cy="25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 userDrawn="1"/>
          </p:nvSpPr>
          <p:spPr>
            <a:xfrm flipH="1" flipV="1">
              <a:off x="-1266" y="1243560"/>
              <a:ext cx="324000" cy="252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 flipH="1" flipV="1">
              <a:off x="-1266" y="1243560"/>
              <a:ext cx="216000" cy="25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 userDrawn="1"/>
          </p:nvSpPr>
          <p:spPr>
            <a:xfrm flipH="1" flipV="1">
              <a:off x="-1266" y="1243560"/>
              <a:ext cx="108000" cy="25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6313" y="91693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6976" y="6490920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89304" y="6260817"/>
            <a:ext cx="2024777" cy="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70" r:id="rId3"/>
    <p:sldLayoutId id="2147483679" r:id="rId4"/>
    <p:sldLayoutId id="214748368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1095460"/>
            <a:ext cx="6519174" cy="2161400"/>
          </a:xfrm>
        </p:spPr>
        <p:txBody>
          <a:bodyPr/>
          <a:lstStyle/>
          <a:p>
            <a:pPr algn="ctr"/>
            <a:r>
              <a:rPr lang="en-US" altLang="ko-KR" sz="8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</a:rPr>
              <a:t>Tennis</a:t>
            </a:r>
          </a:p>
        </p:txBody>
      </p:sp>
      <p:sp>
        <p:nvSpPr>
          <p:cNvPr id="29" name="Rectangle 2"/>
          <p:cNvSpPr txBox="1">
            <a:spLocks/>
          </p:cNvSpPr>
          <p:nvPr/>
        </p:nvSpPr>
        <p:spPr bwMode="auto">
          <a:xfrm>
            <a:off x="3412209" y="3014963"/>
            <a:ext cx="4520952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57188" indent="-357188" algn="ctr" defTabSz="915988" latinLnBrk="0">
              <a:lnSpc>
                <a:spcPct val="90000"/>
              </a:lnSpc>
              <a:defRPr/>
            </a:pPr>
            <a:r>
              <a:rPr lang="en-US" altLang="ko-KR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r>
              <a:rPr lang="ko-KR" alt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조 </a:t>
            </a:r>
            <a:r>
              <a:rPr lang="en-US" altLang="ko-KR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: </a:t>
            </a:r>
            <a:r>
              <a:rPr lang="ko-KR" alt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이학준</a:t>
            </a:r>
            <a:r>
              <a:rPr lang="en-US" altLang="ko-KR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ko-KR" altLang="en-US" sz="2000" b="1" kern="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김창교</a:t>
            </a:r>
            <a:r>
              <a:rPr lang="en-US" altLang="ko-KR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ko-KR" altLang="en-US" sz="2000" b="1" kern="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여진현</a:t>
            </a:r>
            <a:r>
              <a:rPr lang="en-US" altLang="ko-KR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ko-KR" altLang="en-US" sz="2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+mj-cs"/>
              </a:rPr>
              <a:t>김도희</a:t>
            </a:r>
            <a:endParaRPr lang="ko-KR" altLang="en-US" sz="2000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98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348280" y="990110"/>
            <a:ext cx="9122662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/>
              <a:t>OneGame</a:t>
            </a:r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840"/>
          <a:stretch/>
        </p:blipFill>
        <p:spPr>
          <a:xfrm>
            <a:off x="1592122" y="1343653"/>
            <a:ext cx="7019925" cy="44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348280" y="990110"/>
            <a:ext cx="9122662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/>
              <a:t>OneSet</a:t>
            </a:r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637" b="2637"/>
          <a:stretch/>
        </p:blipFill>
        <p:spPr>
          <a:xfrm>
            <a:off x="2956654" y="1399258"/>
            <a:ext cx="4422743" cy="44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3504978"/>
            <a:ext cx="5757788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8642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UML(</a:t>
            </a:r>
            <a:r>
              <a:rPr lang="ko-KR" altLang="en-US" dirty="0"/>
              <a:t>클래스 다이어그램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314"/>
          <a:stretch/>
        </p:blipFill>
        <p:spPr>
          <a:xfrm>
            <a:off x="1725049" y="1057427"/>
            <a:ext cx="6369124" cy="47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3872621"/>
            <a:ext cx="5757788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0341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124744"/>
            <a:ext cx="5328592" cy="38164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23" y="3501008"/>
            <a:ext cx="4338965" cy="2248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7875" y="204857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OneGame</a:t>
            </a:r>
            <a:r>
              <a:rPr lang="en-US" altLang="ko-KR" b="1" u="sng" dirty="0" smtClean="0"/>
              <a:t> </a:t>
            </a:r>
            <a:r>
              <a:rPr lang="ko-KR" altLang="en-US" b="1" u="sng" dirty="0" smtClean="0"/>
              <a:t>메서드</a:t>
            </a:r>
            <a:endParaRPr lang="ko-KR" alt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690935" y="507586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err="1" smtClean="0"/>
              <a:t>OneSet</a:t>
            </a:r>
            <a:r>
              <a:rPr lang="en-US" altLang="ko-KR" b="1" u="sng" dirty="0" smtClean="0"/>
              <a:t> </a:t>
            </a:r>
            <a:r>
              <a:rPr lang="ko-KR" altLang="en-US" b="1" u="sng" dirty="0" smtClean="0"/>
              <a:t>메서드</a:t>
            </a:r>
            <a:endParaRPr lang="ko-KR" altLang="en-US" b="1" u="sng" dirty="0"/>
          </a:p>
        </p:txBody>
      </p:sp>
      <p:sp>
        <p:nvSpPr>
          <p:cNvPr id="9" name="오른쪽 화살표 8"/>
          <p:cNvSpPr/>
          <p:nvPr/>
        </p:nvSpPr>
        <p:spPr>
          <a:xfrm>
            <a:off x="4477563" y="5075864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flipH="1">
            <a:off x="5850533" y="2048573"/>
            <a:ext cx="432048" cy="369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4240258"/>
            <a:ext cx="5745083" cy="7351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8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질의응답</a:t>
            </a:r>
            <a:endParaRPr lang="ko-KR" altLang="en-US" dirty="0"/>
          </a:p>
        </p:txBody>
      </p:sp>
      <p:pic>
        <p:nvPicPr>
          <p:cNvPr id="2052" name="Picture 4" descr="Person is sitting on q&amp;amp;a etters and uses a laptop (1158580389) - 게티이미지뱅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 bwMode="auto">
          <a:xfrm>
            <a:off x="1329661" y="1559403"/>
            <a:ext cx="6875999" cy="41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"/>
          <p:cNvSpPr txBox="1">
            <a:spLocks/>
          </p:cNvSpPr>
          <p:nvPr/>
        </p:nvSpPr>
        <p:spPr bwMode="auto">
          <a:xfrm>
            <a:off x="3800872" y="1916832"/>
            <a:ext cx="475252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eaLnBrk="0" fontAlgn="base" hangingPunct="0">
              <a:spcBef>
                <a:spcPct val="20000"/>
              </a:spcBef>
              <a:spcAft>
                <a:spcPct val="0"/>
              </a:spcAft>
              <a:defRPr sz="1400" spc="-150">
                <a:solidFill>
                  <a:prstClr val="black"/>
                </a:solidFill>
                <a:latin typeface="Yoon 윤명조 530_TT" pitchFamily="18" charset="-127"/>
                <a:ea typeface="Yoon 윤명조 530_TT" pitchFamily="18" charset="-127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2400" b="1" spc="-50" dirty="0" smtClean="0">
                <a:latin typeface="맑은 고딕" pitchFamily="50" charset="-127"/>
                <a:ea typeface="맑은 고딕" pitchFamily="50" charset="-127"/>
              </a:rPr>
              <a:t>Do you have any question?</a:t>
            </a:r>
            <a:endParaRPr lang="en-US" altLang="ko-KR" sz="24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9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noFill/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60512" y="1104866"/>
            <a:ext cx="2304256" cy="1044000"/>
          </a:xfrm>
          <a:prstGeom prst="flowChartProcess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0513" y="2304920"/>
            <a:ext cx="6336704" cy="10440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김창교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>
              <a:spcBef>
                <a:spcPts val="500"/>
              </a:spcBef>
            </a:pPr>
            <a:r>
              <a:rPr lang="ko-KR" altLang="en-US" sz="1300" dirty="0" smtClean="0">
                <a:solidFill>
                  <a:schemeClr val="tx1"/>
                </a:solidFill>
              </a:rPr>
              <a:t>프로젝트를 </a:t>
            </a:r>
            <a:r>
              <a:rPr lang="ko-KR" altLang="en-US" sz="1300" dirty="0">
                <a:solidFill>
                  <a:schemeClr val="tx1"/>
                </a:solidFill>
              </a:rPr>
              <a:t>진행하면서 </a:t>
            </a:r>
            <a:r>
              <a:rPr lang="ko-KR" altLang="en-US" sz="1300" dirty="0" smtClean="0">
                <a:solidFill>
                  <a:schemeClr val="tx1"/>
                </a:solidFill>
              </a:rPr>
              <a:t>요구 분석이 </a:t>
            </a:r>
            <a:r>
              <a:rPr lang="ko-KR" altLang="en-US" sz="1300" dirty="0">
                <a:solidFill>
                  <a:schemeClr val="tx1"/>
                </a:solidFill>
              </a:rPr>
              <a:t>가장 중요하다는 것을 경험할 수 있었고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부족했던 부분을 파악하여 복습이 필요한 부분을 알 수 있었던 시간이었습니다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560512" y="3516756"/>
            <a:ext cx="2304256" cy="1044000"/>
          </a:xfrm>
          <a:prstGeom prst="flowChartProcess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6979163" y="2310811"/>
            <a:ext cx="2304256" cy="1044000"/>
          </a:xfrm>
          <a:prstGeom prst="flowChartProcess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/>
          <p:cNvSpPr/>
          <p:nvPr/>
        </p:nvSpPr>
        <p:spPr>
          <a:xfrm>
            <a:off x="6979163" y="4722700"/>
            <a:ext cx="2304256" cy="1044000"/>
          </a:xfrm>
          <a:prstGeom prst="flowChartProcess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36776" y="3517284"/>
            <a:ext cx="6346643" cy="10434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여진현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>
              <a:spcBef>
                <a:spcPts val="500"/>
              </a:spcBef>
            </a:pPr>
            <a:r>
              <a:rPr lang="ko-KR" altLang="en-US" sz="1300" dirty="0" smtClean="0">
                <a:solidFill>
                  <a:schemeClr val="tx1"/>
                </a:solidFill>
              </a:rPr>
              <a:t>국비지원교육과정에서의 </a:t>
            </a:r>
            <a:r>
              <a:rPr lang="ko-KR" altLang="en-US" sz="1300" dirty="0">
                <a:solidFill>
                  <a:schemeClr val="tx1"/>
                </a:solidFill>
              </a:rPr>
              <a:t>첫 프로젝트를 진행했는데 미숙한 부분이 </a:t>
            </a:r>
            <a:r>
              <a:rPr lang="ko-KR" altLang="en-US" sz="1300" dirty="0" smtClean="0">
                <a:solidFill>
                  <a:schemeClr val="tx1"/>
                </a:solidFill>
              </a:rPr>
              <a:t>많아 참여를 </a:t>
            </a:r>
            <a:r>
              <a:rPr lang="ko-KR" altLang="en-US" sz="1300" dirty="0">
                <a:solidFill>
                  <a:schemeClr val="tx1"/>
                </a:solidFill>
              </a:rPr>
              <a:t>적극적으로 하지 </a:t>
            </a:r>
            <a:r>
              <a:rPr lang="ko-KR" altLang="en-US" sz="1300" dirty="0" err="1">
                <a:solidFill>
                  <a:schemeClr val="tx1"/>
                </a:solidFill>
              </a:rPr>
              <a:t>못한점이</a:t>
            </a:r>
            <a:r>
              <a:rPr lang="ko-KR" altLang="en-US" sz="1300" dirty="0">
                <a:solidFill>
                  <a:schemeClr val="tx1"/>
                </a:solidFill>
              </a:rPr>
              <a:t> 아쉬움으로 남습니다</a:t>
            </a:r>
            <a:r>
              <a:rPr lang="en-US" altLang="ko-KR" sz="1300" dirty="0">
                <a:solidFill>
                  <a:schemeClr val="tx1"/>
                </a:solidFill>
              </a:rPr>
              <a:t>. </a:t>
            </a:r>
            <a:r>
              <a:rPr lang="ko-KR" altLang="en-US" sz="1300" dirty="0">
                <a:solidFill>
                  <a:schemeClr val="tx1"/>
                </a:solidFill>
              </a:rPr>
              <a:t>그럼에도 </a:t>
            </a:r>
            <a:r>
              <a:rPr lang="ko-KR" altLang="en-US" sz="1300" dirty="0" err="1">
                <a:solidFill>
                  <a:schemeClr val="tx1"/>
                </a:solidFill>
              </a:rPr>
              <a:t>많은도움을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주신 팀장님을 </a:t>
            </a:r>
            <a:r>
              <a:rPr lang="ko-KR" altLang="en-US" sz="1300" dirty="0">
                <a:solidFill>
                  <a:schemeClr val="tx1"/>
                </a:solidFill>
              </a:rPr>
              <a:t>비롯한 팀원분들에게 감사드립니다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936776" y="1101885"/>
            <a:ext cx="6346643" cy="104109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이학준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500"/>
              </a:spcBef>
            </a:pPr>
            <a:r>
              <a:rPr lang="ko-KR" altLang="en-US" sz="1300" dirty="0" err="1" smtClean="0">
                <a:solidFill>
                  <a:schemeClr val="tx1"/>
                </a:solidFill>
              </a:rPr>
              <a:t>한두개의</a:t>
            </a:r>
            <a:r>
              <a:rPr lang="ko-KR" altLang="en-US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클래스만 만들어서 사용하면 된다는 생각을 했지만 </a:t>
            </a:r>
            <a:r>
              <a:rPr lang="ko-KR" altLang="en-US" sz="1300" dirty="0" err="1">
                <a:solidFill>
                  <a:schemeClr val="tx1"/>
                </a:solidFill>
              </a:rPr>
              <a:t>팀원들이랑</a:t>
            </a:r>
            <a:r>
              <a:rPr lang="ko-KR" altLang="en-US" sz="1300" dirty="0">
                <a:solidFill>
                  <a:schemeClr val="tx1"/>
                </a:solidFill>
              </a:rPr>
              <a:t> 얘기하면서 기능별로 클래스를 만들어서 상속하여 문제를 해결할 수 있는 방법이 </a:t>
            </a:r>
            <a:r>
              <a:rPr lang="ko-KR" altLang="en-US" sz="1300" dirty="0" err="1">
                <a:solidFill>
                  <a:schemeClr val="tx1"/>
                </a:solidFill>
              </a:rPr>
              <a:t>있다는것을</a:t>
            </a:r>
            <a:r>
              <a:rPr lang="ko-KR" altLang="en-US" sz="1300" dirty="0">
                <a:solidFill>
                  <a:schemeClr val="tx1"/>
                </a:solidFill>
              </a:rPr>
              <a:t> 알게 되어서 도움이 되었습니다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60512" y="4723229"/>
            <a:ext cx="6336705" cy="104347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</a:rPr>
              <a:t>김도희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>
              <a:spcBef>
                <a:spcPts val="500"/>
              </a:spcBef>
            </a:pPr>
            <a:r>
              <a:rPr lang="ko-KR" altLang="en-US" sz="1300" dirty="0" smtClean="0">
                <a:solidFill>
                  <a:schemeClr val="tx1"/>
                </a:solidFill>
              </a:rPr>
              <a:t>좋은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팀원들을 만나 부족한 실력이지만 모르는 부분을 알게 되면서 이번 프로젝트를 계기로 어떤 부분이 부족한지 알게 되었습니다</a:t>
            </a:r>
            <a:r>
              <a:rPr lang="en-US" altLang="ko-KR" sz="1300" dirty="0" smtClean="0">
                <a:solidFill>
                  <a:schemeClr val="tx1"/>
                </a:solidFill>
              </a:rPr>
              <a:t>. </a:t>
            </a:r>
            <a:r>
              <a:rPr lang="ko-KR" altLang="en-US" sz="1300" dirty="0" smtClean="0">
                <a:solidFill>
                  <a:schemeClr val="tx1"/>
                </a:solidFill>
              </a:rPr>
              <a:t>다음 프로젝트에서 부족함이 없는 팀원이 되고 싶다는 생각을 하게 되었습니다</a:t>
            </a:r>
            <a:r>
              <a:rPr lang="en-US" altLang="ko-KR" sz="1300" dirty="0" smtClean="0">
                <a:solidFill>
                  <a:schemeClr val="tx1"/>
                </a:solidFill>
              </a:rPr>
              <a:t>.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32520" y="2060848"/>
            <a:ext cx="6336704" cy="2376264"/>
          </a:xfrm>
        </p:spPr>
        <p:txBody>
          <a:bodyPr/>
          <a:lstStyle/>
          <a:p>
            <a:r>
              <a:rPr lang="en-US" altLang="ko-KR" sz="54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</a:rPr>
              <a:t>End of </a:t>
            </a:r>
            <a:r>
              <a:rPr lang="en-US" altLang="ko-KR" sz="5400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</a:rPr>
              <a:t>Document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9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2411368"/>
            <a:ext cx="5757788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4691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지연 4"/>
          <p:cNvSpPr/>
          <p:nvPr/>
        </p:nvSpPr>
        <p:spPr>
          <a:xfrm rot="16200000">
            <a:off x="2646957" y="-677244"/>
            <a:ext cx="4612088" cy="8496944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순서도: 지연 138"/>
          <p:cNvSpPr/>
          <p:nvPr/>
        </p:nvSpPr>
        <p:spPr>
          <a:xfrm rot="16200000">
            <a:off x="3395001" y="1728287"/>
            <a:ext cx="3113391" cy="5184577"/>
          </a:xfrm>
          <a:prstGeom prst="flowChartDelay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순서도: 지연 139"/>
          <p:cNvSpPr/>
          <p:nvPr/>
        </p:nvSpPr>
        <p:spPr>
          <a:xfrm rot="16200000">
            <a:off x="3678237" y="2440960"/>
            <a:ext cx="2624622" cy="42480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512000" tIns="0" rIns="0" bIns="252000" rtlCol="0" anchor="ctr"/>
          <a:lstStyle/>
          <a:p>
            <a:pPr algn="ctr"/>
            <a:endParaRPr lang="ko-KR" alt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8" name="직사각형 137"/>
          <p:cNvSpPr/>
          <p:nvPr/>
        </p:nvSpPr>
        <p:spPr>
          <a:xfrm>
            <a:off x="344488" y="3501008"/>
            <a:ext cx="1794700" cy="823859"/>
          </a:xfrm>
          <a:prstGeom prst="rect">
            <a:avLst/>
          </a:prstGeom>
          <a:solidFill>
            <a:schemeClr val="bg1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350" b="1" dirty="0" smtClean="0">
                <a:solidFill>
                  <a:schemeClr val="tx1"/>
                </a:solidFill>
              </a:rPr>
              <a:t>팀장</a:t>
            </a:r>
            <a:endParaRPr lang="en-US" altLang="ko-KR" sz="1350" b="1" dirty="0" smtClean="0">
              <a:solidFill>
                <a:schemeClr val="tx1"/>
              </a:solidFill>
            </a:endParaRPr>
          </a:p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350" b="1" dirty="0">
                <a:solidFill>
                  <a:schemeClr val="tx1"/>
                </a:solidFill>
              </a:rPr>
              <a:t> </a:t>
            </a:r>
            <a:r>
              <a:rPr lang="ko-KR" altLang="en-US" sz="1350" b="1" dirty="0" smtClean="0">
                <a:solidFill>
                  <a:schemeClr val="tx1"/>
                </a:solidFill>
              </a:rPr>
              <a:t>코딩 총괄</a:t>
            </a:r>
            <a:endParaRPr lang="en-US" altLang="ko-KR" sz="1350" b="1" dirty="0">
              <a:solidFill>
                <a:schemeClr val="tx1"/>
              </a:solidFill>
            </a:endParaRPr>
          </a:p>
        </p:txBody>
      </p:sp>
      <p:sp>
        <p:nvSpPr>
          <p:cNvPr id="141" name="순서도: 지연 140"/>
          <p:cNvSpPr/>
          <p:nvPr/>
        </p:nvSpPr>
        <p:spPr>
          <a:xfrm rot="16200000">
            <a:off x="962114" y="2323933"/>
            <a:ext cx="559450" cy="17947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이학준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53000" y="5447116"/>
            <a:ext cx="1982323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b="1" dirty="0" smtClean="0"/>
              <a:t>Date : 2021-10-12~13</a:t>
            </a:r>
            <a:endParaRPr lang="ko-KR" altLang="en-US" sz="1400" b="1" dirty="0"/>
          </a:p>
        </p:txBody>
      </p:sp>
      <p:sp>
        <p:nvSpPr>
          <p:cNvPr id="28" name="직사각형 27"/>
          <p:cNvSpPr/>
          <p:nvPr/>
        </p:nvSpPr>
        <p:spPr>
          <a:xfrm>
            <a:off x="5461661" y="1786201"/>
            <a:ext cx="1794700" cy="823859"/>
          </a:xfrm>
          <a:prstGeom prst="rect">
            <a:avLst/>
          </a:prstGeom>
          <a:solidFill>
            <a:schemeClr val="bg1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발표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부분 코딩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순서도: 지연 28"/>
          <p:cNvSpPr/>
          <p:nvPr/>
        </p:nvSpPr>
        <p:spPr>
          <a:xfrm rot="16200000">
            <a:off x="6079287" y="609126"/>
            <a:ext cx="559450" cy="17947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여진현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27949" y="1786201"/>
            <a:ext cx="1794700" cy="823859"/>
          </a:xfrm>
          <a:prstGeom prst="rect">
            <a:avLst/>
          </a:prstGeom>
          <a:solidFill>
            <a:schemeClr val="bg1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</a:rPr>
              <a:t>UML</a:t>
            </a:r>
          </a:p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전체 코딩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1" name="순서도: 지연 30"/>
          <p:cNvSpPr/>
          <p:nvPr/>
        </p:nvSpPr>
        <p:spPr>
          <a:xfrm rot="16200000">
            <a:off x="3245575" y="609126"/>
            <a:ext cx="559450" cy="17947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김창교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64205" y="3501008"/>
            <a:ext cx="1794700" cy="823859"/>
          </a:xfrm>
          <a:prstGeom prst="rect">
            <a:avLst/>
          </a:prstGeom>
          <a:solidFill>
            <a:schemeClr val="bg1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tx1"/>
                </a:solidFill>
              </a:rPr>
              <a:t>PPT</a:t>
            </a:r>
          </a:p>
          <a:p>
            <a:pPr marL="85725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부분 코딩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순서도: 지연 32"/>
          <p:cNvSpPr/>
          <p:nvPr/>
        </p:nvSpPr>
        <p:spPr>
          <a:xfrm rot="16200000">
            <a:off x="8381831" y="2323933"/>
            <a:ext cx="559450" cy="1794700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김도희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51" y="2771739"/>
            <a:ext cx="1960934" cy="2465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28054" y="2903559"/>
            <a:ext cx="1936150" cy="230218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953000" y="5180871"/>
            <a:ext cx="192647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b="1" dirty="0" smtClean="0"/>
              <a:t>Team : 3</a:t>
            </a:r>
            <a:r>
              <a:rPr lang="ko-KR" altLang="en-US" sz="1400" b="1" dirty="0" smtClean="0"/>
              <a:t>조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391086" y="3808577"/>
            <a:ext cx="2903296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 smtClean="0"/>
              <a:t>테니스클래스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설계 및 구현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70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2779112"/>
            <a:ext cx="5757788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3263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 smtClean="0"/>
              <a:t>요구분석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593141" y="1411152"/>
            <a:ext cx="1521641" cy="684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테니스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48279" y="1261664"/>
            <a:ext cx="2053840" cy="460734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>
              <a:tabLst>
                <a:tab pos="180975" algn="l"/>
              </a:tabLst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3141" y="2304812"/>
            <a:ext cx="1521641" cy="684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테니스의 역사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3141" y="409213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진행 방식과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득점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93141" y="319847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경기 종류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652393" y="1233391"/>
            <a:ext cx="6818549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테니스의 역사</a:t>
            </a:r>
            <a:endParaRPr lang="ko-KR" altLang="en-US" sz="1100" dirty="0"/>
          </a:p>
        </p:txBody>
      </p:sp>
      <p:sp>
        <p:nvSpPr>
          <p:cNvPr id="86" name="직사각형 85"/>
          <p:cNvSpPr/>
          <p:nvPr/>
        </p:nvSpPr>
        <p:spPr>
          <a:xfrm>
            <a:off x="2646982" y="1567055"/>
            <a:ext cx="6823960" cy="4301956"/>
          </a:xfrm>
          <a:prstGeom prst="rect">
            <a:avLst/>
          </a:prstGeom>
          <a:noFill/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93141" y="4985793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경기 방식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2802502" y="1664869"/>
            <a:ext cx="6512919" cy="2016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대체 처리 61"/>
          <p:cNvSpPr/>
          <p:nvPr/>
        </p:nvSpPr>
        <p:spPr>
          <a:xfrm>
            <a:off x="2802502" y="3758371"/>
            <a:ext cx="6512919" cy="2016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92" y="1867700"/>
            <a:ext cx="2232248" cy="161314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792" y="3959797"/>
            <a:ext cx="2232248" cy="1613148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5313040" y="1867700"/>
            <a:ext cx="3672408" cy="16131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두 명의 선수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단식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또는 각각 두 명의 선수로 이루어진 두 팀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복식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이 겨루는 라켓 스포츠의 한 종류이다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선수들이 줄이 매어진 라켓을 이용해 속이 비고 표면이 펠트로 이루어진 고무 재질의 </a:t>
            </a:r>
            <a:r>
              <a:rPr lang="ko-KR" altLang="en-US" sz="900" dirty="0" err="1">
                <a:solidFill>
                  <a:schemeClr val="tx1"/>
                </a:solidFill>
              </a:rPr>
              <a:t>테니스공을</a:t>
            </a:r>
            <a:r>
              <a:rPr lang="ko-KR" altLang="en-US" sz="900" dirty="0">
                <a:solidFill>
                  <a:schemeClr val="tx1"/>
                </a:solidFill>
              </a:rPr>
              <a:t> 쳐서 네트 너머 상대방의 코트로 계속하여 넘겨서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어느 한 쪽이 공이 두 번 바운드 되기 전에 치지 못하거나 친 공이 네트를 넘지 못했을 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혹은 친 공이 상대방 코트에 들어가지 못했을 때 그 실패한 선수의 상대방이 점수를 따는 방식으로 진행된다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경기의 종류는 선수 구성에 따라 단식과 복식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혼합복식으로 나뉜다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과거에는 소프트 테니스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연식 정구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와 함께 하드 테니스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경식 정구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라고 불리기도 했다</a:t>
            </a:r>
            <a:r>
              <a:rPr lang="en-US" altLang="ko-KR" sz="900" dirty="0">
                <a:solidFill>
                  <a:schemeClr val="tx1"/>
                </a:solidFill>
              </a:rPr>
              <a:t>..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313040" y="3959796"/>
            <a:ext cx="3672408" cy="16131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1873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12</a:t>
            </a:r>
            <a:r>
              <a:rPr lang="ko-KR" altLang="en-US" sz="900" dirty="0">
                <a:solidFill>
                  <a:schemeClr val="tx1"/>
                </a:solidFill>
              </a:rPr>
              <a:t>월 월터 </a:t>
            </a:r>
            <a:r>
              <a:rPr lang="ko-KR" altLang="en-US" sz="900" dirty="0" err="1">
                <a:solidFill>
                  <a:schemeClr val="tx1"/>
                </a:solidFill>
              </a:rPr>
              <a:t>윙필드</a:t>
            </a:r>
            <a:r>
              <a:rPr lang="ko-KR" altLang="en-US" sz="900" dirty="0">
                <a:solidFill>
                  <a:schemeClr val="tx1"/>
                </a:solidFill>
              </a:rPr>
              <a:t> 장군도 이와 유사한 형태의 경기를 고안하였다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그는 이 경기를 </a:t>
            </a:r>
            <a:r>
              <a:rPr lang="ko-KR" altLang="en-US" sz="900" dirty="0" err="1">
                <a:solidFill>
                  <a:schemeClr val="tx1"/>
                </a:solidFill>
              </a:rPr>
              <a:t>스페어리스티크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sphairistike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그리스어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en-US" altLang="ko-KR" sz="900" dirty="0" err="1">
                <a:solidFill>
                  <a:schemeClr val="tx1"/>
                </a:solidFill>
              </a:rPr>
              <a:t>σφάίρίστική</a:t>
            </a:r>
            <a:r>
              <a:rPr lang="en-US" altLang="ko-KR" sz="900" dirty="0">
                <a:solidFill>
                  <a:schemeClr val="tx1"/>
                </a:solidFill>
              </a:rPr>
              <a:t>, '</a:t>
            </a:r>
            <a:r>
              <a:rPr lang="ko-KR" altLang="en-US" sz="900" dirty="0">
                <a:solidFill>
                  <a:schemeClr val="tx1"/>
                </a:solidFill>
              </a:rPr>
              <a:t>공을 다루는 기술</a:t>
            </a:r>
            <a:r>
              <a:rPr lang="en-US" altLang="ko-KR" sz="900" dirty="0">
                <a:solidFill>
                  <a:schemeClr val="tx1"/>
                </a:solidFill>
              </a:rPr>
              <a:t>'</a:t>
            </a:r>
            <a:r>
              <a:rPr lang="ko-KR" altLang="en-US" sz="900" dirty="0">
                <a:solidFill>
                  <a:schemeClr val="tx1"/>
                </a:solidFill>
              </a:rPr>
              <a:t>이라는 뜻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라고 명명했으며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이것은 이후 좀 더 간단하게 </a:t>
            </a:r>
            <a:r>
              <a:rPr lang="en-US" altLang="ko-KR" sz="900" dirty="0">
                <a:solidFill>
                  <a:schemeClr val="tx1"/>
                </a:solidFill>
              </a:rPr>
              <a:t>'</a:t>
            </a:r>
            <a:r>
              <a:rPr lang="ko-KR" altLang="en-US" sz="900" dirty="0" err="1">
                <a:solidFill>
                  <a:schemeClr val="tx1"/>
                </a:solidFill>
              </a:rPr>
              <a:t>스티키</a:t>
            </a:r>
            <a:r>
              <a:rPr lang="en-US" altLang="ko-KR" sz="900" dirty="0">
                <a:solidFill>
                  <a:schemeClr val="tx1"/>
                </a:solidFill>
              </a:rPr>
              <a:t>(sticky)'</a:t>
            </a:r>
            <a:r>
              <a:rPr lang="ko-KR" altLang="en-US" sz="900" dirty="0">
                <a:solidFill>
                  <a:schemeClr val="tx1"/>
                </a:solidFill>
              </a:rPr>
              <a:t>라는 이름으로 불리게 되었다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그는 이 경기를 웨일즈의 </a:t>
            </a:r>
            <a:r>
              <a:rPr lang="ko-KR" altLang="en-US" sz="900" dirty="0" err="1">
                <a:solidFill>
                  <a:schemeClr val="tx1"/>
                </a:solidFill>
              </a:rPr>
              <a:t>흘라넬리단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Llanelidan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에 있는 자신의 저택에서 가든 파티를 열 때마다 손님들의 오락을 위해 활용하였다</a:t>
            </a:r>
            <a:r>
              <a:rPr lang="en-US" altLang="ko-KR" sz="900" dirty="0">
                <a:solidFill>
                  <a:schemeClr val="tx1"/>
                </a:solidFill>
              </a:rPr>
              <a:t>.[6] </a:t>
            </a:r>
            <a:r>
              <a:rPr lang="ko-KR" altLang="en-US" sz="900" dirty="0">
                <a:solidFill>
                  <a:schemeClr val="tx1"/>
                </a:solidFill>
              </a:rPr>
              <a:t>그가 고안한 경기는 좀 더 현대적인 스포츠인 실외 테니스나 </a:t>
            </a:r>
            <a:r>
              <a:rPr lang="ko-KR" altLang="en-US" sz="900" dirty="0" err="1">
                <a:solidFill>
                  <a:schemeClr val="tx1"/>
                </a:solidFill>
              </a:rPr>
              <a:t>리얼</a:t>
            </a:r>
            <a:r>
              <a:rPr lang="ko-KR" altLang="en-US" sz="900" dirty="0">
                <a:solidFill>
                  <a:schemeClr val="tx1"/>
                </a:solidFill>
              </a:rPr>
              <a:t> 테니스에 바탕을 둔 것이었다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대부분의 전문가들은 현대 테니스의 관련 용어들이 이 시기에 </a:t>
            </a:r>
            <a:r>
              <a:rPr lang="ko-KR" altLang="en-US" sz="900" dirty="0" err="1">
                <a:solidFill>
                  <a:schemeClr val="tx1"/>
                </a:solidFill>
              </a:rPr>
              <a:t>윙필드</a:t>
            </a:r>
            <a:r>
              <a:rPr lang="ko-KR" altLang="en-US" sz="900" dirty="0">
                <a:solidFill>
                  <a:schemeClr val="tx1"/>
                </a:solidFill>
              </a:rPr>
              <a:t> 장군이 실내 테니스의 명칭 및 관련 프랑스어 어휘들을 차용했던 것에서 유래한다고 본다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 smtClean="0"/>
              <a:t>요구분석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593141" y="141115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테니스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48279" y="1261664"/>
            <a:ext cx="2053840" cy="460734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>
              <a:tabLst>
                <a:tab pos="180975" algn="l"/>
              </a:tabLst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3141" y="230481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테니스의 역사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3141" y="4092132"/>
            <a:ext cx="1521641" cy="684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진행 방식과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득점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93141" y="3198472"/>
            <a:ext cx="1521641" cy="684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경기 종류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652393" y="1233391"/>
            <a:ext cx="6818549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경기 종류 </a:t>
            </a:r>
            <a:r>
              <a:rPr lang="ko-KR" altLang="en-US" sz="1100" dirty="0"/>
              <a:t>및 진행 </a:t>
            </a:r>
            <a:r>
              <a:rPr lang="ko-KR" altLang="en-US" sz="1100" dirty="0" smtClean="0"/>
              <a:t>방식과 득점</a:t>
            </a:r>
            <a:endParaRPr lang="ko-KR" altLang="en-US" sz="1100" dirty="0"/>
          </a:p>
        </p:txBody>
      </p:sp>
      <p:sp>
        <p:nvSpPr>
          <p:cNvPr id="94" name="직사각형 93"/>
          <p:cNvSpPr/>
          <p:nvPr/>
        </p:nvSpPr>
        <p:spPr>
          <a:xfrm>
            <a:off x="593141" y="4985793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경기 방식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46982" y="1567055"/>
            <a:ext cx="6823960" cy="4301956"/>
          </a:xfrm>
          <a:prstGeom prst="rect">
            <a:avLst/>
          </a:prstGeom>
          <a:noFill/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2802502" y="1664869"/>
            <a:ext cx="6512919" cy="2016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대체 처리 48"/>
          <p:cNvSpPr/>
          <p:nvPr/>
        </p:nvSpPr>
        <p:spPr>
          <a:xfrm>
            <a:off x="2802502" y="3758371"/>
            <a:ext cx="6512919" cy="20160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313040" y="1867700"/>
            <a:ext cx="3672408" cy="16131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일반적으로 테니스 경기의 종류는 두 사람이 경기하는 단식과 네 사람이 경기하는 복식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그리고 남녀를 섞어 네 사람이 경기하는 혼합 복식 이렇게 크게 세 가지로 나뉘며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프로 대회의 경기는 모두 이 범주 안에 들어간다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여기에 더해 세 명이 함께 경기하는 변형된 형태의 경기 방식도 일부 존재하지만 프로 경기에서는 쓰이지 않는다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313040" y="3959796"/>
            <a:ext cx="3672408" cy="16131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테니스는 </a:t>
            </a:r>
            <a:r>
              <a:rPr lang="ko-KR" altLang="en-US" sz="900" dirty="0" err="1">
                <a:solidFill>
                  <a:schemeClr val="tx1"/>
                </a:solidFill>
              </a:rPr>
              <a:t>서브권을</a:t>
            </a:r>
            <a:r>
              <a:rPr lang="ko-KR" altLang="en-US" sz="900" dirty="0">
                <a:solidFill>
                  <a:schemeClr val="tx1"/>
                </a:solidFill>
              </a:rPr>
              <a:t> 가진 선수가 상대 코트에 서브를 하여 처음 공을 넘기면 상대 선수가 그 공을 한 번 바운드 시킨 뒤 </a:t>
            </a:r>
            <a:r>
              <a:rPr lang="ko-KR" altLang="en-US" sz="900" dirty="0" err="1">
                <a:solidFill>
                  <a:schemeClr val="tx1"/>
                </a:solidFill>
              </a:rPr>
              <a:t>받아치면서</a:t>
            </a:r>
            <a:r>
              <a:rPr lang="ko-KR" altLang="en-US" sz="900" dirty="0">
                <a:solidFill>
                  <a:schemeClr val="tx1"/>
                </a:solidFill>
              </a:rPr>
              <a:t> 시작된다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최초에 서브를 받아 넘긴 이후에는 공을 바운드 시키지 않고 바로 치는 것이 허용된다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다음과 같은 상황이 되면 상대 선수가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점을 득점을 하게 된다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92" y="1867700"/>
            <a:ext cx="2232248" cy="1613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36" y="3959795"/>
            <a:ext cx="2231904" cy="16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 smtClean="0"/>
              <a:t>요구분석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593141" y="141115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테니스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48279" y="1261664"/>
            <a:ext cx="2053840" cy="460734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>
              <a:tabLst>
                <a:tab pos="180975" algn="l"/>
              </a:tabLst>
            </a:pP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3141" y="230481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테니스의 역사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3141" y="409213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진행 방식과</a:t>
            </a: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득점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93141" y="3198472"/>
            <a:ext cx="1521641" cy="6840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경기 종류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652393" y="1233391"/>
            <a:ext cx="6818549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경기 방식</a:t>
            </a:r>
            <a:endParaRPr lang="ko-KR" altLang="en-US" sz="1100" dirty="0"/>
          </a:p>
        </p:txBody>
      </p:sp>
      <p:sp>
        <p:nvSpPr>
          <p:cNvPr id="86" name="직사각형 85"/>
          <p:cNvSpPr/>
          <p:nvPr/>
        </p:nvSpPr>
        <p:spPr>
          <a:xfrm>
            <a:off x="2646982" y="1567055"/>
            <a:ext cx="6823960" cy="4301956"/>
          </a:xfrm>
          <a:prstGeom prst="rect">
            <a:avLst/>
          </a:prstGeom>
          <a:noFill/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93141" y="4985793"/>
            <a:ext cx="1521641" cy="684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경기 방식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2802502" y="1664868"/>
            <a:ext cx="6512919" cy="4109503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13040" y="1916832"/>
            <a:ext cx="3672408" cy="365611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/>
                </a:solidFill>
              </a:rPr>
              <a:t>'</a:t>
            </a:r>
            <a:r>
              <a:rPr lang="ko-KR" altLang="en-US" sz="900" dirty="0">
                <a:solidFill>
                  <a:schemeClr val="tx1"/>
                </a:solidFill>
              </a:rPr>
              <a:t>점수</a:t>
            </a:r>
            <a:r>
              <a:rPr lang="en-US" altLang="ko-KR" sz="900" dirty="0">
                <a:solidFill>
                  <a:schemeClr val="tx1"/>
                </a:solidFill>
              </a:rPr>
              <a:t>(point) → </a:t>
            </a:r>
            <a:r>
              <a:rPr lang="ko-KR" altLang="en-US" sz="900" dirty="0">
                <a:solidFill>
                  <a:schemeClr val="tx1"/>
                </a:solidFill>
              </a:rPr>
              <a:t>게임</a:t>
            </a:r>
            <a:r>
              <a:rPr lang="en-US" altLang="ko-KR" sz="900" dirty="0">
                <a:solidFill>
                  <a:schemeClr val="tx1"/>
                </a:solidFill>
              </a:rPr>
              <a:t>(game) → </a:t>
            </a:r>
            <a:r>
              <a:rPr lang="ko-KR" altLang="en-US" sz="900" dirty="0">
                <a:solidFill>
                  <a:schemeClr val="tx1"/>
                </a:solidFill>
              </a:rPr>
              <a:t>세트</a:t>
            </a:r>
            <a:r>
              <a:rPr lang="en-US" altLang="ko-KR" sz="900" dirty="0">
                <a:solidFill>
                  <a:schemeClr val="tx1"/>
                </a:solidFill>
              </a:rPr>
              <a:t>(set)'</a:t>
            </a:r>
            <a:r>
              <a:rPr lang="ko-KR" altLang="en-US" sz="900" dirty="0">
                <a:solidFill>
                  <a:schemeClr val="tx1"/>
                </a:solidFill>
              </a:rPr>
              <a:t>로 구성된다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한 경기는 보통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세트</a:t>
            </a:r>
            <a:r>
              <a:rPr lang="en-US" altLang="ko-KR" sz="900" dirty="0">
                <a:solidFill>
                  <a:schemeClr val="tx1"/>
                </a:solidFill>
              </a:rPr>
              <a:t>(3</a:t>
            </a:r>
            <a:r>
              <a:rPr lang="ko-KR" altLang="en-US" sz="900" dirty="0">
                <a:solidFill>
                  <a:schemeClr val="tx1"/>
                </a:solidFill>
              </a:rPr>
              <a:t>전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 err="1">
                <a:solidFill>
                  <a:schemeClr val="tx1"/>
                </a:solidFill>
              </a:rPr>
              <a:t>선승제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이다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다만</a:t>
            </a:r>
            <a:r>
              <a:rPr lang="en-US" altLang="ko-KR" sz="900" dirty="0">
                <a:solidFill>
                  <a:schemeClr val="tx1"/>
                </a:solidFill>
              </a:rPr>
              <a:t>, 4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ko-KR" altLang="en-US" sz="900" dirty="0" err="1">
                <a:solidFill>
                  <a:schemeClr val="tx1"/>
                </a:solidFill>
              </a:rPr>
              <a:t>그랜드</a:t>
            </a:r>
            <a:r>
              <a:rPr lang="ko-KR" altLang="en-US" sz="900" dirty="0">
                <a:solidFill>
                  <a:schemeClr val="tx1"/>
                </a:solidFill>
              </a:rPr>
              <a:t> 슬램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데이비스 컵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하계 올림픽의 남자 경기는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세트</a:t>
            </a:r>
            <a:r>
              <a:rPr lang="en-US" altLang="ko-KR" sz="900" dirty="0">
                <a:solidFill>
                  <a:schemeClr val="tx1"/>
                </a:solidFill>
              </a:rPr>
              <a:t>(5</a:t>
            </a:r>
            <a:r>
              <a:rPr lang="ko-KR" altLang="en-US" sz="900" dirty="0">
                <a:solidFill>
                  <a:schemeClr val="tx1"/>
                </a:solidFill>
              </a:rPr>
              <a:t>전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 err="1">
                <a:solidFill>
                  <a:schemeClr val="tx1"/>
                </a:solidFill>
              </a:rPr>
              <a:t>선승제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이다</a:t>
            </a:r>
            <a:r>
              <a:rPr lang="en-US" altLang="ko-KR" sz="900" dirty="0" smtClean="0">
                <a:solidFill>
                  <a:schemeClr val="tx1"/>
                </a:solidFill>
              </a:rPr>
              <a:t>. </a:t>
            </a:r>
            <a:r>
              <a:rPr lang="ko-KR" altLang="en-US" sz="900" dirty="0" smtClean="0">
                <a:solidFill>
                  <a:schemeClr val="tx1"/>
                </a:solidFill>
              </a:rPr>
              <a:t>한 </a:t>
            </a:r>
            <a:r>
              <a:rPr lang="ko-KR" altLang="en-US" sz="900" dirty="0">
                <a:solidFill>
                  <a:schemeClr val="tx1"/>
                </a:solidFill>
              </a:rPr>
              <a:t>게임은 </a:t>
            </a:r>
            <a:r>
              <a:rPr lang="en-US" altLang="ko-KR" sz="900" dirty="0">
                <a:solidFill>
                  <a:schemeClr val="tx1"/>
                </a:solidFill>
              </a:rPr>
              <a:t>4</a:t>
            </a:r>
            <a:r>
              <a:rPr lang="ko-KR" altLang="en-US" sz="900" dirty="0">
                <a:solidFill>
                  <a:schemeClr val="tx1"/>
                </a:solidFill>
              </a:rPr>
              <a:t>점을 먼저 얻으면 승리하고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한 세트는 </a:t>
            </a:r>
            <a:r>
              <a:rPr lang="en-US" altLang="ko-KR" sz="900" dirty="0">
                <a:solidFill>
                  <a:schemeClr val="tx1"/>
                </a:solidFill>
              </a:rPr>
              <a:t>6</a:t>
            </a:r>
            <a:r>
              <a:rPr lang="ko-KR" altLang="en-US" sz="900" dirty="0">
                <a:solidFill>
                  <a:schemeClr val="tx1"/>
                </a:solidFill>
              </a:rPr>
              <a:t>게임을 먼저 이겨야 승리한다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다만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점수가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이면 듀스가 되어 연속해서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점을 먼저 얻어야 게임을 승리하게 되고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게임이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이면 게임 듀스가 되어 </a:t>
            </a:r>
            <a:r>
              <a:rPr lang="en-US" altLang="ko-KR" sz="900" dirty="0">
                <a:solidFill>
                  <a:schemeClr val="tx1"/>
                </a:solidFill>
              </a:rPr>
              <a:t>7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로 이겨야 세트의 승자가 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만약 게임이 </a:t>
            </a:r>
            <a:r>
              <a:rPr lang="en-US" altLang="ko-KR" sz="900" dirty="0">
                <a:solidFill>
                  <a:schemeClr val="tx1"/>
                </a:solidFill>
              </a:rPr>
              <a:t>6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6</a:t>
            </a:r>
            <a:r>
              <a:rPr lang="ko-KR" altLang="en-US" sz="900" dirty="0">
                <a:solidFill>
                  <a:schemeClr val="tx1"/>
                </a:solidFill>
              </a:rPr>
              <a:t>이 되면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타이브레이크에 따라 서로 번갈아 서브를 해서 </a:t>
            </a:r>
            <a:r>
              <a:rPr lang="en-US" altLang="ko-KR" sz="900" dirty="0">
                <a:solidFill>
                  <a:schemeClr val="tx1"/>
                </a:solidFill>
              </a:rPr>
              <a:t>7</a:t>
            </a:r>
            <a:r>
              <a:rPr lang="ko-KR" altLang="en-US" sz="900" dirty="0">
                <a:solidFill>
                  <a:schemeClr val="tx1"/>
                </a:solidFill>
              </a:rPr>
              <a:t>점을 먼저 얻는 선수가 승자가 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/>
                </a:solidFill>
              </a:rPr>
              <a:t>세트 </a:t>
            </a:r>
            <a:r>
              <a:rPr lang="en-US" altLang="ko-KR" sz="900" dirty="0" smtClean="0">
                <a:solidFill>
                  <a:schemeClr val="tx1"/>
                </a:solidFill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</a:rPr>
              <a:t>상대가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게임을 이기기 전에 먼저 </a:t>
            </a:r>
            <a:r>
              <a:rPr lang="en-US" altLang="ko-KR" sz="900" dirty="0">
                <a:solidFill>
                  <a:schemeClr val="tx1"/>
                </a:solidFill>
              </a:rPr>
              <a:t>6</a:t>
            </a:r>
            <a:r>
              <a:rPr lang="ko-KR" altLang="en-US" sz="900" dirty="0">
                <a:solidFill>
                  <a:schemeClr val="tx1"/>
                </a:solidFill>
              </a:rPr>
              <a:t>게임을 이기는 쪽이 승리한다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게임이 </a:t>
            </a:r>
            <a:r>
              <a:rPr lang="en-US" altLang="ko-KR" sz="900" dirty="0">
                <a:solidFill>
                  <a:schemeClr val="tx1"/>
                </a:solidFill>
              </a:rPr>
              <a:t>5 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를 이루면 먼저 </a:t>
            </a:r>
            <a:r>
              <a:rPr lang="en-US" altLang="ko-KR" sz="900" dirty="0">
                <a:solidFill>
                  <a:schemeClr val="tx1"/>
                </a:solidFill>
              </a:rPr>
              <a:t>7</a:t>
            </a:r>
            <a:r>
              <a:rPr lang="ko-KR" altLang="en-US" sz="900" dirty="0">
                <a:solidFill>
                  <a:schemeClr val="tx1"/>
                </a:solidFill>
              </a:rPr>
              <a:t>게임을 이기는 쪽이 그 세트의 승자가 되며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다시 </a:t>
            </a:r>
            <a:r>
              <a:rPr lang="en-US" altLang="ko-KR" sz="900" dirty="0">
                <a:solidFill>
                  <a:schemeClr val="tx1"/>
                </a:solidFill>
              </a:rPr>
              <a:t>6 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6</a:t>
            </a:r>
            <a:r>
              <a:rPr lang="ko-KR" altLang="en-US" sz="900" dirty="0">
                <a:solidFill>
                  <a:schemeClr val="tx1"/>
                </a:solidFill>
              </a:rPr>
              <a:t>이 되면 타이브레이크로 세트의 승자를 가린다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marL="85725" indent="-85725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/>
                </a:solidFill>
              </a:rPr>
              <a:t>게임 </a:t>
            </a:r>
            <a:r>
              <a:rPr lang="en-US" altLang="ko-KR" sz="900" dirty="0" smtClean="0">
                <a:solidFill>
                  <a:schemeClr val="tx1"/>
                </a:solidFill>
              </a:rPr>
              <a:t>- 0</a:t>
            </a:r>
            <a:r>
              <a:rPr lang="ko-KR" altLang="en-US" sz="900" dirty="0">
                <a:solidFill>
                  <a:schemeClr val="tx1"/>
                </a:solidFill>
              </a:rPr>
              <a:t>점을 러브</a:t>
            </a:r>
            <a:r>
              <a:rPr lang="en-US" altLang="ko-KR" sz="900" dirty="0">
                <a:solidFill>
                  <a:schemeClr val="tx1"/>
                </a:solidFill>
              </a:rPr>
              <a:t>(love, 0), 1</a:t>
            </a:r>
            <a:r>
              <a:rPr lang="ko-KR" altLang="en-US" sz="900" dirty="0">
                <a:solidFill>
                  <a:schemeClr val="tx1"/>
                </a:solidFill>
              </a:rPr>
              <a:t>점을 </a:t>
            </a:r>
            <a:r>
              <a:rPr lang="ko-KR" altLang="en-US" sz="900" dirty="0" err="1">
                <a:solidFill>
                  <a:schemeClr val="tx1"/>
                </a:solidFill>
              </a:rPr>
              <a:t>핍틴</a:t>
            </a:r>
            <a:r>
              <a:rPr lang="en-US" altLang="ko-KR" sz="900" dirty="0">
                <a:solidFill>
                  <a:schemeClr val="tx1"/>
                </a:solidFill>
              </a:rPr>
              <a:t>(fifteen, 15), 2</a:t>
            </a:r>
            <a:r>
              <a:rPr lang="ko-KR" altLang="en-US" sz="900" dirty="0">
                <a:solidFill>
                  <a:schemeClr val="tx1"/>
                </a:solidFill>
              </a:rPr>
              <a:t>점을 </a:t>
            </a:r>
            <a:r>
              <a:rPr lang="ko-KR" altLang="en-US" sz="900" dirty="0" err="1">
                <a:solidFill>
                  <a:schemeClr val="tx1"/>
                </a:solidFill>
              </a:rPr>
              <a:t>써티</a:t>
            </a:r>
            <a:r>
              <a:rPr lang="en-US" altLang="ko-KR" sz="900" dirty="0">
                <a:solidFill>
                  <a:schemeClr val="tx1"/>
                </a:solidFill>
              </a:rPr>
              <a:t>(thirty, 30), 3</a:t>
            </a:r>
            <a:r>
              <a:rPr lang="ko-KR" altLang="en-US" sz="900" dirty="0">
                <a:solidFill>
                  <a:schemeClr val="tx1"/>
                </a:solidFill>
              </a:rPr>
              <a:t>점을 </a:t>
            </a:r>
            <a:r>
              <a:rPr lang="ko-KR" altLang="en-US" sz="900" dirty="0" err="1">
                <a:solidFill>
                  <a:schemeClr val="tx1"/>
                </a:solidFill>
              </a:rPr>
              <a:t>포티</a:t>
            </a:r>
            <a:r>
              <a:rPr lang="en-US" altLang="ko-KR" sz="900" dirty="0">
                <a:solidFill>
                  <a:schemeClr val="tx1"/>
                </a:solidFill>
              </a:rPr>
              <a:t>(forty, 40)</a:t>
            </a:r>
            <a:r>
              <a:rPr lang="ko-KR" altLang="en-US" sz="900" dirty="0">
                <a:solidFill>
                  <a:schemeClr val="tx1"/>
                </a:solidFill>
              </a:rPr>
              <a:t>라고 하며</a:t>
            </a:r>
            <a:r>
              <a:rPr lang="en-US" altLang="ko-KR" sz="900" dirty="0">
                <a:solidFill>
                  <a:schemeClr val="tx1"/>
                </a:solidFill>
              </a:rPr>
              <a:t>, 4</a:t>
            </a:r>
            <a:r>
              <a:rPr lang="ko-KR" altLang="en-US" sz="900" dirty="0">
                <a:solidFill>
                  <a:schemeClr val="tx1"/>
                </a:solidFill>
              </a:rPr>
              <a:t>점을 먼저 얻는 쪽이 이긴다</a:t>
            </a:r>
            <a:r>
              <a:rPr lang="en-US" altLang="ko-KR" sz="900" dirty="0">
                <a:solidFill>
                  <a:schemeClr val="tx1"/>
                </a:solidFill>
              </a:rPr>
              <a:t>. 3</a:t>
            </a:r>
            <a:r>
              <a:rPr lang="ko-KR" altLang="en-US" sz="900" dirty="0">
                <a:solidFill>
                  <a:schemeClr val="tx1"/>
                </a:solidFill>
              </a:rPr>
              <a:t>대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은 듀스</a:t>
            </a:r>
            <a:r>
              <a:rPr lang="en-US" altLang="ko-KR" sz="900" dirty="0">
                <a:solidFill>
                  <a:schemeClr val="tx1"/>
                </a:solidFill>
              </a:rPr>
              <a:t>(deuce)</a:t>
            </a:r>
            <a:r>
              <a:rPr lang="ko-KR" altLang="en-US" sz="900" dirty="0">
                <a:solidFill>
                  <a:schemeClr val="tx1"/>
                </a:solidFill>
              </a:rPr>
              <a:t>가 되며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듀스 다음에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점을 득점하면 어드밴티지</a:t>
            </a:r>
            <a:r>
              <a:rPr lang="en-US" altLang="ko-KR" sz="900" dirty="0">
                <a:solidFill>
                  <a:schemeClr val="tx1"/>
                </a:solidFill>
              </a:rPr>
              <a:t>(advantage)</a:t>
            </a:r>
            <a:r>
              <a:rPr lang="ko-KR" altLang="en-US" sz="900" dirty="0">
                <a:solidFill>
                  <a:schemeClr val="tx1"/>
                </a:solidFill>
              </a:rPr>
              <a:t>라 부른다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어드밴티지에서 다시 같은 선수가 연속으로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점을 더 얻으면 그 게임의 승자가 되고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반대의 경우 다시 듀스가 된다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만약</a:t>
            </a:r>
            <a:r>
              <a:rPr lang="en-US" altLang="ko-KR" sz="900" dirty="0">
                <a:solidFill>
                  <a:schemeClr val="tx1"/>
                </a:solidFill>
              </a:rPr>
              <a:t>, 3 : 3 </a:t>
            </a:r>
            <a:r>
              <a:rPr lang="ko-KR" altLang="en-US" sz="900" dirty="0">
                <a:solidFill>
                  <a:schemeClr val="tx1"/>
                </a:solidFill>
              </a:rPr>
              <a:t>듀스가 되었을 때 먼저 상대방 보다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점을 얻었다면 게임</a:t>
            </a:r>
            <a:r>
              <a:rPr lang="en-US" altLang="ko-KR" sz="900" dirty="0">
                <a:solidFill>
                  <a:schemeClr val="tx1"/>
                </a:solidFill>
              </a:rPr>
              <a:t>(game)</a:t>
            </a:r>
            <a:r>
              <a:rPr lang="ko-KR" altLang="en-US" sz="900" dirty="0">
                <a:solidFill>
                  <a:schemeClr val="tx1"/>
                </a:solidFill>
              </a:rPr>
              <a:t>이라 부른다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500"/>
              </a:spcBef>
            </a:pPr>
            <a:r>
              <a:rPr lang="en-US" altLang="ko-KR" sz="900" dirty="0" smtClean="0">
                <a:solidFill>
                  <a:schemeClr val="tx1"/>
                </a:solidFill>
              </a:rPr>
              <a:t>※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타이브레이커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- </a:t>
            </a:r>
            <a:r>
              <a:rPr lang="ko-KR" altLang="en-US" sz="900" dirty="0" smtClean="0">
                <a:solidFill>
                  <a:schemeClr val="tx1"/>
                </a:solidFill>
              </a:rPr>
              <a:t>게임 </a:t>
            </a:r>
            <a:r>
              <a:rPr lang="ko-KR" altLang="en-US" sz="900" dirty="0">
                <a:solidFill>
                  <a:schemeClr val="tx1"/>
                </a:solidFill>
              </a:rPr>
              <a:t>스코어 </a:t>
            </a:r>
            <a:r>
              <a:rPr lang="en-US" altLang="ko-KR" sz="900" dirty="0">
                <a:solidFill>
                  <a:schemeClr val="tx1"/>
                </a:solidFill>
              </a:rPr>
              <a:t>6-6</a:t>
            </a:r>
            <a:r>
              <a:rPr lang="ko-KR" altLang="en-US" sz="900" dirty="0">
                <a:solidFill>
                  <a:schemeClr val="tx1"/>
                </a:solidFill>
              </a:rPr>
              <a:t>이 되면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게임을 더 얻는 방식을 버리고 타이브레이크로 넘어간다</a:t>
            </a:r>
            <a:r>
              <a:rPr lang="en-US" altLang="ko-KR" sz="900" dirty="0" smtClean="0">
                <a:solidFill>
                  <a:schemeClr val="tx1"/>
                </a:solidFill>
              </a:rPr>
              <a:t>. </a:t>
            </a:r>
            <a:r>
              <a:rPr lang="ko-KR" altLang="en-US" sz="900" dirty="0" smtClean="0">
                <a:solidFill>
                  <a:schemeClr val="tx1"/>
                </a:solidFill>
              </a:rPr>
              <a:t>타이브레이크에서 </a:t>
            </a:r>
            <a:r>
              <a:rPr lang="ko-KR" altLang="en-US" sz="900" dirty="0">
                <a:solidFill>
                  <a:schemeClr val="tx1"/>
                </a:solidFill>
              </a:rPr>
              <a:t>스코어를 부르는 방식은 기존 게임과 달리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점 단위로 한다</a:t>
            </a:r>
            <a:r>
              <a:rPr lang="en-US" altLang="ko-KR" sz="900" dirty="0">
                <a:solidFill>
                  <a:schemeClr val="tx1"/>
                </a:solidFill>
              </a:rPr>
              <a:t>. 7</a:t>
            </a:r>
            <a:r>
              <a:rPr lang="ko-KR" altLang="en-US" sz="900" dirty="0">
                <a:solidFill>
                  <a:schemeClr val="tx1"/>
                </a:solidFill>
              </a:rPr>
              <a:t>점을 먼저 낸 선수가 승리하지만 </a:t>
            </a:r>
            <a:r>
              <a:rPr lang="en-US" altLang="ko-KR" sz="900" dirty="0">
                <a:solidFill>
                  <a:schemeClr val="tx1"/>
                </a:solidFill>
              </a:rPr>
              <a:t>6-6</a:t>
            </a:r>
            <a:r>
              <a:rPr lang="ko-KR" altLang="en-US" sz="900" dirty="0">
                <a:solidFill>
                  <a:schemeClr val="tx1"/>
                </a:solidFill>
              </a:rPr>
              <a:t>이 </a:t>
            </a:r>
            <a:r>
              <a:rPr lang="ko-KR" altLang="en-US" sz="900" dirty="0" err="1">
                <a:solidFill>
                  <a:schemeClr val="tx1"/>
                </a:solidFill>
              </a:rPr>
              <a:t>됐을땐</a:t>
            </a:r>
            <a:r>
              <a:rPr lang="ko-KR" altLang="en-US" sz="900" dirty="0">
                <a:solidFill>
                  <a:schemeClr val="tx1"/>
                </a:solidFill>
              </a:rPr>
              <a:t> 이 역시 듀스에 돌입합니다</a:t>
            </a:r>
            <a:r>
              <a:rPr lang="en-US" altLang="ko-KR" sz="900" dirty="0">
                <a:solidFill>
                  <a:schemeClr val="tx1"/>
                </a:solidFill>
              </a:rPr>
              <a:t>. 2</a:t>
            </a:r>
            <a:r>
              <a:rPr lang="ko-KR" altLang="en-US" sz="900" dirty="0" err="1">
                <a:solidFill>
                  <a:schemeClr val="tx1"/>
                </a:solidFill>
              </a:rPr>
              <a:t>점이상</a:t>
            </a:r>
            <a:r>
              <a:rPr lang="ko-KR" altLang="en-US" sz="900" dirty="0">
                <a:solidFill>
                  <a:schemeClr val="tx1"/>
                </a:solidFill>
              </a:rPr>
              <a:t> 벌려야 그 세트를 따낼 수 있다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6" y="1916831"/>
            <a:ext cx="2231904" cy="2042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15340"/>
          <a:stretch/>
        </p:blipFill>
        <p:spPr>
          <a:xfrm>
            <a:off x="3081136" y="3882472"/>
            <a:ext cx="2231904" cy="16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21DF60-6CBE-47A4-86EE-3236E41435F4}"/>
              </a:ext>
            </a:extLst>
          </p:cNvPr>
          <p:cNvSpPr/>
          <p:nvPr/>
        </p:nvSpPr>
        <p:spPr>
          <a:xfrm>
            <a:off x="4160917" y="1882903"/>
            <a:ext cx="800112" cy="461612"/>
          </a:xfrm>
          <a:prstGeom prst="rect">
            <a:avLst/>
          </a:prstGeom>
        </p:spPr>
        <p:txBody>
          <a:bodyPr wrap="none" lIns="91387" tIns="45694" rIns="91387" bIns="4569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kern="0" dirty="0" smtClean="0">
                <a:solidFill>
                  <a:prstClr val="black"/>
                </a:solidFill>
                <a:latin typeface="+mn-ea"/>
              </a:rPr>
              <a:t>목차</a:t>
            </a:r>
            <a:endParaRPr kumimoji="1" lang="ko-KR" altLang="en-US" sz="2400" b="1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85795" y="2344515"/>
            <a:ext cx="5724000" cy="0"/>
            <a:chOff x="348278" y="1674432"/>
            <a:chExt cx="9209444" cy="0"/>
          </a:xfrm>
        </p:grpSpPr>
        <p:sp>
          <p:nvSpPr>
            <p:cNvPr id="8" name="자유형 7"/>
            <p:cNvSpPr/>
            <p:nvPr/>
          </p:nvSpPr>
          <p:spPr>
            <a:xfrm>
              <a:off x="348278" y="1674432"/>
              <a:ext cx="180000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  <p:sp>
          <p:nvSpPr>
            <p:cNvPr id="9" name="자유형 8"/>
            <p:cNvSpPr/>
            <p:nvPr/>
          </p:nvSpPr>
          <p:spPr>
            <a:xfrm flipV="1">
              <a:off x="464289" y="1674432"/>
              <a:ext cx="9093433" cy="0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ko-KR" altLang="en-US" spc="-50"/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013292ED-18AB-4786-ABED-CD14604B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917" y="3146755"/>
            <a:ext cx="5757788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87" tIns="45694" rIns="91387" bIns="45694" anchor="ctr"/>
          <a:lstStyle/>
          <a:p>
            <a:pPr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lang="ko-KR" altLang="ko-KR" sz="12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E7E500D1-417D-4643-9152-55B5BA35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795" y="2420901"/>
            <a:ext cx="5519738" cy="25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7" tIns="45694" rIns="91387" bIns="45694">
            <a:spAutoFit/>
          </a:bodyPr>
          <a:lstStyle>
            <a:lvl1pPr marL="449263" indent="-449263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1pPr>
            <a:lvl2pPr marL="896938" indent="-268288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2pPr>
            <a:lvl3pPr marL="11430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3pPr>
            <a:lvl4pPr marL="16002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4pPr>
            <a:lvl5pPr marL="2057400" indent="-228600" eaLnBrk="0" hangingPunct="0"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-윤명조220" pitchFamily="18" charset="-127"/>
                <a:ea typeface="-윤명조220" pitchFamily="18" charset="-127"/>
              </a:defRPr>
            </a:lvl9pPr>
          </a:lstStyle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1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UML(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다이어그램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  <a:p>
            <a:pPr marL="342900" indent="-342900">
              <a:spcBef>
                <a:spcPct val="50000"/>
              </a:spcBef>
              <a:buAutoNum type="arabicPeriod"/>
              <a:defRPr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9274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348280" y="990110"/>
            <a:ext cx="9122662" cy="4878901"/>
          </a:xfrm>
          <a:prstGeom prst="rect">
            <a:avLst/>
          </a:prstGeom>
          <a:solidFill>
            <a:srgbClr val="EBEBEB"/>
          </a:solidFill>
          <a:ln w="3175"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>
              <a:spcBef>
                <a:spcPts val="1200"/>
              </a:spcBef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(1/3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348280" y="990110"/>
            <a:ext cx="9122662" cy="333665"/>
          </a:xfrm>
          <a:prstGeom prst="rect">
            <a:avLst/>
          </a:prstGeom>
          <a:solidFill>
            <a:srgbClr val="545454"/>
          </a:solidFill>
          <a:ln>
            <a:solidFill>
              <a:srgbClr val="54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Main &amp; Setting</a:t>
            </a:r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293"/>
          <a:stretch/>
        </p:blipFill>
        <p:spPr>
          <a:xfrm>
            <a:off x="413903" y="1394206"/>
            <a:ext cx="4539097" cy="4404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419" t="1616" r="-419" b="4662"/>
          <a:stretch/>
        </p:blipFill>
        <p:spPr>
          <a:xfrm>
            <a:off x="4808984" y="1375080"/>
            <a:ext cx="4610029" cy="44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16917</TotalTime>
  <Words>992</Words>
  <Application>Microsoft Office PowerPoint</Application>
  <PresentationFormat>A4 용지(210x297mm)</PresentationFormat>
  <Paragraphs>134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굴림체</vt:lpstr>
      <vt:lpstr>맑은 고딕</vt:lpstr>
      <vt:lpstr>Arial</vt:lpstr>
      <vt:lpstr>디자인 사용자 지정</vt:lpstr>
      <vt:lpstr>Tennis</vt:lpstr>
      <vt:lpstr>PowerPoint 프레젠테이션</vt:lpstr>
      <vt:lpstr>1. 개요</vt:lpstr>
      <vt:lpstr>PowerPoint 프레젠테이션</vt:lpstr>
      <vt:lpstr>2. 요구분석(1/3)</vt:lpstr>
      <vt:lpstr>2. 요구분석(2/3)</vt:lpstr>
      <vt:lpstr>2. 요구분석(3/3)</vt:lpstr>
      <vt:lpstr>PowerPoint 프레젠테이션</vt:lpstr>
      <vt:lpstr>3. 순서도(1/3)</vt:lpstr>
      <vt:lpstr>3. 순서도(2/3)</vt:lpstr>
      <vt:lpstr>3. 순서도(3/3)</vt:lpstr>
      <vt:lpstr>PowerPoint 프레젠테이션</vt:lpstr>
      <vt:lpstr>4. UML(클래스 다이어그램)</vt:lpstr>
      <vt:lpstr>PowerPoint 프레젠테이션</vt:lpstr>
      <vt:lpstr>5. 구현</vt:lpstr>
      <vt:lpstr>PowerPoint 프레젠테이션</vt:lpstr>
      <vt:lpstr>6. 질의응답</vt:lpstr>
      <vt:lpstr>7. 후기</vt:lpstr>
      <vt:lpstr>End of Document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접근방법</dc:title>
  <dc:creator>김도희</dc:creator>
  <cp:lastModifiedBy>Gram13</cp:lastModifiedBy>
  <cp:revision>2643</cp:revision>
  <cp:lastPrinted>2012-03-05T01:22:20Z</cp:lastPrinted>
  <dcterms:created xsi:type="dcterms:W3CDTF">2012-02-24T05:38:30Z</dcterms:created>
  <dcterms:modified xsi:type="dcterms:W3CDTF">2021-10-13T11:25:58Z</dcterms:modified>
</cp:coreProperties>
</file>